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svg"/><Relationship Id="rId4" Type="http://schemas.openxmlformats.org/officeDocument/2006/relationships/image" Target="../media/image-3-4.png"/><Relationship Id="rId5" Type="http://schemas.openxmlformats.org/officeDocument/2006/relationships/image" Target="../media/image-3-5.svg"/><Relationship Id="rId6" Type="http://schemas.openxmlformats.org/officeDocument/2006/relationships/image" Target="../media/image-3-6.png"/><Relationship Id="rId7" Type="http://schemas.openxmlformats.org/officeDocument/2006/relationships/image" Target="../media/image-3-7.svg"/><Relationship Id="rId8" Type="http://schemas.openxmlformats.org/officeDocument/2006/relationships/image" Target="../media/image-3-8.png"/><Relationship Id="rId9" Type="http://schemas.openxmlformats.org/officeDocument/2006/relationships/image" Target="../media/image-3-9.svg"/><Relationship Id="rId10" Type="http://schemas.openxmlformats.org/officeDocument/2006/relationships/slideLayout" Target="../slideLayouts/slideLayout4.xml"/><Relationship Id="rId1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Insights from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3,900 transactions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across product categories, demographics, and shopping patterns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038344"/>
            <a:ext cx="1222058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1106329"/>
            <a:ext cx="94988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CHAPTER 5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2129195" y="1106329"/>
            <a:ext cx="175010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RECOMMENDATIONS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1555313"/>
            <a:ext cx="815375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Business Recommendations</a:t>
            </a:r>
            <a:endParaRPr lang="en-US" sz="44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604254"/>
            <a:ext cx="566976" cy="56697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3454717"/>
            <a:ext cx="2880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3790" y="394513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subscriber benefits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2604254"/>
            <a:ext cx="566976" cy="56697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235893" y="34547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35893" y="394513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into "Loyal" segment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604254"/>
            <a:ext cx="566976" cy="56697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77995" y="3454717"/>
            <a:ext cx="3402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3945136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Balance sales boosts with margin control</a:t>
            </a:r>
            <a:endParaRPr lang="en-US" sz="175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3790" y="5124569"/>
            <a:ext cx="566976" cy="56697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93790" y="5975033"/>
            <a:ext cx="28763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7" name="Text 11"/>
          <p:cNvSpPr/>
          <p:nvPr/>
        </p:nvSpPr>
        <p:spPr>
          <a:xfrm>
            <a:off x="793790" y="646545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&amp; best-selling items</a:t>
            </a:r>
            <a:endParaRPr lang="en-US" sz="1750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35893" y="5124569"/>
            <a:ext cx="566976" cy="566976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5235893" y="5975033"/>
            <a:ext cx="2859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20" name="Text 13"/>
          <p:cNvSpPr/>
          <p:nvPr/>
        </p:nvSpPr>
        <p:spPr>
          <a:xfrm>
            <a:off x="5235893" y="646545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age groups &amp; express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64858"/>
            <a:ext cx="1168003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32842"/>
            <a:ext cx="89582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CHAPTER 1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2075140" y="832842"/>
            <a:ext cx="172688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PROJECT OVERVIEW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12818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Overview</a:t>
            </a:r>
            <a:endParaRPr lang="en-US" sz="44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85918"/>
            <a:ext cx="8284131" cy="462367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38943" y="267557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Goal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9638943" y="3327678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 spending patterns, customer segments, product preferences, and subscription behavior.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638943" y="4784917"/>
            <a:ext cx="4205168" cy="35957"/>
          </a:xfrm>
          <a:prstGeom prst="rect">
            <a:avLst/>
          </a:prstGeom>
          <a:solidFill>
            <a:srgbClr val="454240">
              <a:alpha val="50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638943" y="50759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638943" y="5657136"/>
            <a:ext cx="4205168" cy="1610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3,900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rows ·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18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columns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Demographics, purchase details, shopping behavior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37 missing values in Review Rating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383625" y="513040"/>
            <a:ext cx="921901" cy="296466"/>
          </a:xfrm>
          <a:prstGeom prst="roundRect">
            <a:avLst>
              <a:gd name="adj" fmla="val 19486"/>
            </a:avLst>
          </a:prstGeom>
          <a:solidFill>
            <a:srgbClr val="F7EDD4"/>
          </a:solidFill>
          <a:ln/>
        </p:spPr>
      </p:sp>
      <p:sp>
        <p:nvSpPr>
          <p:cNvPr id="3" name="Text 1"/>
          <p:cNvSpPr/>
          <p:nvPr/>
        </p:nvSpPr>
        <p:spPr>
          <a:xfrm>
            <a:off x="1486733" y="564594"/>
            <a:ext cx="715685" cy="193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CHAPTER 2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2391489" y="564594"/>
            <a:ext cx="1233488" cy="193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 PREPARATION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1383625" y="861536"/>
            <a:ext cx="7141607" cy="537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Exploratory Analysis &amp; Cleaning</a:t>
            </a:r>
            <a:endParaRPr lang="en-US" sz="3350" dirty="0"/>
          </a:p>
        </p:txBody>
      </p:sp>
      <p:sp>
        <p:nvSpPr>
          <p:cNvPr id="6" name="Text 4"/>
          <p:cNvSpPr/>
          <p:nvPr/>
        </p:nvSpPr>
        <p:spPr>
          <a:xfrm>
            <a:off x="1383625" y="1594128"/>
            <a:ext cx="11863030" cy="2416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Python-based pipeline from raw data to analysis-ready database</a:t>
            </a:r>
            <a:endParaRPr lang="en-US" sz="13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3625" y="1982391"/>
            <a:ext cx="11863030" cy="5338286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3170626" y="2235296"/>
            <a:ext cx="2076000" cy="320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3170626" y="2647359"/>
            <a:ext cx="2076000" cy="450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 raw CSVs with pandas</a:t>
            </a:r>
            <a:endParaRPr lang="en-US" sz="16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4415" y="3658447"/>
            <a:ext cx="459828" cy="45982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223812" y="6239011"/>
            <a:ext cx="2087407" cy="320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Imputation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5223812" y="6651074"/>
            <a:ext cx="2087407" cy="450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Fill missing values by category median</a:t>
            </a:r>
            <a:endParaRPr lang="en-US" sz="160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7602" y="5335217"/>
            <a:ext cx="459829" cy="45982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254187" y="1922328"/>
            <a:ext cx="2076000" cy="6416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5" name="Text 10"/>
          <p:cNvSpPr/>
          <p:nvPr/>
        </p:nvSpPr>
        <p:spPr>
          <a:xfrm>
            <a:off x="7254187" y="2655201"/>
            <a:ext cx="2076000" cy="676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age groups and purchase frequency</a:t>
            </a:r>
            <a:endParaRPr lang="en-US" sz="1600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02196" y="3612821"/>
            <a:ext cx="459829" cy="45982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307373" y="6239011"/>
            <a:ext cx="2076001" cy="3208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PostgreSQL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9307373" y="6651074"/>
            <a:ext cx="2076001" cy="450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Write cleaned data to PostgreSQL</a:t>
            </a:r>
            <a:endParaRPr lang="en-US" sz="1600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21163" y="5335217"/>
            <a:ext cx="459829" cy="459828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383625" y="7467243"/>
            <a:ext cx="11863030" cy="249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Dropped redundant 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promo_code_used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column · Renamed columns to </a:t>
            </a:r>
            <a:pPr algn="l" indent="0" marL="0">
              <a:lnSpc>
                <a:spcPts val="1900"/>
              </a:lnSpc>
              <a:buNone/>
            </a:pPr>
            <a:r>
              <a:rPr lang="en-US" sz="1350" dirty="0">
                <a:solidFill>
                  <a:srgbClr val="454240"/>
                </a:solidFill>
                <a:highlight>
                  <a:srgbClr val="F2F0E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snake_case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7118"/>
            <a:ext cx="1218605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25103"/>
            <a:ext cx="94642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CHAPTER 3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2125742" y="825103"/>
            <a:ext cx="118360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SQL ANALYSIS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1274088"/>
            <a:ext cx="57321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78179"/>
            <a:ext cx="8284131" cy="463903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38943" y="357366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Finding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9638943" y="4225766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 customers generated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$157,890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— more than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2×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female revenue ($75,191).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638943" y="5155644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839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high-spending customers still used discounts above the average purchase amount.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73223"/>
            <a:ext cx="73394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Products &amp; Shipping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022163"/>
            <a:ext cx="3664744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Rated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747016"/>
            <a:ext cx="31958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Gloves (3.86), Sandals (3.84), Boots (3.82)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02216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2565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Spend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74701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$60.48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avg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Standard: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$58.46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avg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1685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Discount-Heavy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6589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Hat (50%), Sneakers (49.7%), Coat (49.1%)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24853"/>
            <a:ext cx="1218605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792837"/>
            <a:ext cx="94642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CHAPTER 3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2125742" y="792837"/>
            <a:ext cx="30932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1241822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6" name="Text 4"/>
          <p:cNvSpPr/>
          <p:nvPr/>
        </p:nvSpPr>
        <p:spPr>
          <a:xfrm>
            <a:off x="2588538" y="3765113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27%</a:t>
            </a:r>
            <a:endParaRPr lang="en-US" sz="44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428" y="2347436"/>
            <a:ext cx="3402330" cy="340233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565916" y="6033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Subscribers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6523672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1,053 customers · $62,645 revenue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251633" y="3765113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73%</a:t>
            </a:r>
            <a:endParaRPr lang="en-US" sz="445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5523" y="2347436"/>
            <a:ext cx="3402330" cy="340233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229130" y="60332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Non-Subscribers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7456884" y="6523672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2,847 customers · $170,436 revenue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793790" y="71417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spend nearly identical: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$59.49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(subscribers) vs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$59.87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(non-subscribers)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1043" y="720685"/>
            <a:ext cx="1107281" cy="375047"/>
          </a:xfrm>
          <a:prstGeom prst="roundRect">
            <a:avLst>
              <a:gd name="adj" fmla="val 18458"/>
            </a:avLst>
          </a:prstGeom>
          <a:solidFill>
            <a:srgbClr val="F7EDD4"/>
          </a:solidFill>
          <a:ln/>
        </p:spPr>
      </p:sp>
      <p:sp>
        <p:nvSpPr>
          <p:cNvPr id="3" name="Text 1"/>
          <p:cNvSpPr/>
          <p:nvPr/>
        </p:nvSpPr>
        <p:spPr>
          <a:xfrm>
            <a:off x="844629" y="782479"/>
            <a:ext cx="860108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CHAPTER 3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1931313" y="782479"/>
            <a:ext cx="2390894" cy="251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SEGMENTATION &amp; CATEGORIES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721043" y="1170503"/>
            <a:ext cx="9567148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Segments &amp; Top Products</a:t>
            </a:r>
            <a:endParaRPr lang="en-US" sz="4050" dirty="0"/>
          </a:p>
        </p:txBody>
      </p:sp>
      <p:sp>
        <p:nvSpPr>
          <p:cNvPr id="6" name="Text 4"/>
          <p:cNvSpPr/>
          <p:nvPr/>
        </p:nvSpPr>
        <p:spPr>
          <a:xfrm>
            <a:off x="721043" y="1889046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Segments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21043" y="2594491"/>
            <a:ext cx="4240173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3,116</a:t>
            </a:r>
            <a:endParaRPr lang="en-US" sz="5350" dirty="0"/>
          </a:p>
        </p:txBody>
      </p:sp>
      <p:sp>
        <p:nvSpPr>
          <p:cNvPr id="8" name="Text 6"/>
          <p:cNvSpPr/>
          <p:nvPr/>
        </p:nvSpPr>
        <p:spPr>
          <a:xfrm>
            <a:off x="1553408" y="3517583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5195054" y="2594491"/>
            <a:ext cx="4240173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701</a:t>
            </a:r>
            <a:endParaRPr lang="en-US" sz="5350" dirty="0"/>
          </a:p>
        </p:txBody>
      </p:sp>
      <p:sp>
        <p:nvSpPr>
          <p:cNvPr id="10" name="Text 8"/>
          <p:cNvSpPr/>
          <p:nvPr/>
        </p:nvSpPr>
        <p:spPr>
          <a:xfrm>
            <a:off x="6027420" y="3517583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669066" y="2594491"/>
            <a:ext cx="4240173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350"/>
              </a:lnSpc>
              <a:buNone/>
            </a:pPr>
            <a:r>
              <a:rPr lang="en-US" sz="5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83</a:t>
            </a:r>
            <a:endParaRPr lang="en-US" sz="5350" dirty="0"/>
          </a:p>
        </p:txBody>
      </p:sp>
      <p:sp>
        <p:nvSpPr>
          <p:cNvPr id="12" name="Text 10"/>
          <p:cNvSpPr/>
          <p:nvPr/>
        </p:nvSpPr>
        <p:spPr>
          <a:xfrm>
            <a:off x="10501432" y="3517583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721043" y="4120039"/>
            <a:ext cx="2575322" cy="321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 3 per Category</a:t>
            </a:r>
            <a:endParaRPr lang="en-US" sz="2000" dirty="0"/>
          </a:p>
        </p:txBody>
      </p:sp>
      <p:sp>
        <p:nvSpPr>
          <p:cNvPr id="14" name="Shape 12"/>
          <p:cNvSpPr/>
          <p:nvPr/>
        </p:nvSpPr>
        <p:spPr>
          <a:xfrm>
            <a:off x="721043" y="4722495"/>
            <a:ext cx="13188315" cy="2786420"/>
          </a:xfrm>
          <a:prstGeom prst="roundRect">
            <a:avLst>
              <a:gd name="adj" fmla="val 310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728663" y="4730115"/>
            <a:ext cx="13173075" cy="5542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934641" y="4850011"/>
            <a:ext cx="3536156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Category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890373" y="4850011"/>
            <a:ext cx="484965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Top Product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0159603" y="4850011"/>
            <a:ext cx="3536156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Orders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28663" y="5284351"/>
            <a:ext cx="13173075" cy="5542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934641" y="5404247"/>
            <a:ext cx="3536156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Clothing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890373" y="5404247"/>
            <a:ext cx="484965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Blouse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0159603" y="5404247"/>
            <a:ext cx="3536156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171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28663" y="5838587"/>
            <a:ext cx="13173075" cy="5542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934641" y="5958483"/>
            <a:ext cx="3536156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Accessories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4890373" y="5958483"/>
            <a:ext cx="484965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Jewelry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0159603" y="5958483"/>
            <a:ext cx="3536156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171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28663" y="6392823"/>
            <a:ext cx="13173075" cy="55423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934641" y="6512719"/>
            <a:ext cx="3536156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Footwear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4890373" y="6512719"/>
            <a:ext cx="484965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Sandals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0159603" y="6512719"/>
            <a:ext cx="3536156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160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28663" y="6947059"/>
            <a:ext cx="13173075" cy="55423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934641" y="7066955"/>
            <a:ext cx="3536156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Outerwear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4890373" y="7066955"/>
            <a:ext cx="4849654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Jacket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0159603" y="7066955"/>
            <a:ext cx="3536156" cy="3144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163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57118"/>
            <a:ext cx="1218605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25103"/>
            <a:ext cx="94642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CHAPTER 3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2125742" y="825103"/>
            <a:ext cx="193595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 BREAKDOWN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93790" y="1274088"/>
            <a:ext cx="66778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Age Group</a:t>
            </a:r>
            <a:endParaRPr lang="en-US" sz="44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78179"/>
            <a:ext cx="8284131" cy="463903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638943" y="385714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Insight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9638943" y="4509254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Young Adults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lead revenue at $62K. Repeat buyers: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2,518 non-subscribers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vs 958 subscribers — subscription doesn't drive repeat purchases.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2582108"/>
            <a:ext cx="1221462" cy="426244"/>
          </a:xfrm>
          <a:prstGeom prst="roundRect">
            <a:avLst>
              <a:gd name="adj" fmla="val 17880"/>
            </a:avLst>
          </a:prstGeom>
          <a:solidFill>
            <a:srgbClr val="F7EDD4"/>
          </a:solidFill>
          <a:ln/>
        </p:spPr>
      </p:sp>
      <p:sp>
        <p:nvSpPr>
          <p:cNvPr id="4" name="Text 1"/>
          <p:cNvSpPr/>
          <p:nvPr/>
        </p:nvSpPr>
        <p:spPr>
          <a:xfrm>
            <a:off x="6416278" y="2650093"/>
            <a:ext cx="94928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CHAPTER 4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614999" y="2650093"/>
            <a:ext cx="105834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DASHBOARD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280190" y="3099078"/>
            <a:ext cx="59402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Power BI Dashboard</a:t>
            </a:r>
            <a:endParaRPr lang="en-US" sz="4450" dirty="0"/>
          </a:p>
        </p:txBody>
      </p:sp>
      <p:sp>
        <p:nvSpPr>
          <p:cNvPr id="7" name="Text 4"/>
          <p:cNvSpPr/>
          <p:nvPr/>
        </p:nvSpPr>
        <p:spPr>
          <a:xfrm>
            <a:off x="6280190" y="426136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3.9K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6280190" y="529316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893493" y="426136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$59.76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8893493" y="529316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Avg Purchase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1506795" y="4261366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3.75</a:t>
            </a:r>
            <a:endParaRPr lang="en-US" sz="5850" dirty="0"/>
          </a:p>
        </p:txBody>
      </p:sp>
      <p:sp>
        <p:nvSpPr>
          <p:cNvPr id="12" name="Text 9"/>
          <p:cNvSpPr/>
          <p:nvPr/>
        </p:nvSpPr>
        <p:spPr>
          <a:xfrm>
            <a:off x="11506795" y="5293162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Avg Rating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2026-02-19T04:32:14Z</dcterms:created>
  <dcterms:modified xsi:type="dcterms:W3CDTF">2026-02-19T04:32:14Z</dcterms:modified>
</cp:coreProperties>
</file>